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74" autoAdjust="0"/>
    <p:restoredTop sz="75447" autoAdjust="0"/>
  </p:normalViewPr>
  <p:slideViewPr>
    <p:cSldViewPr snapToGrid="0">
      <p:cViewPr varScale="1">
        <p:scale>
          <a:sx n="56" d="100"/>
          <a:sy n="56" d="100"/>
        </p:scale>
        <p:origin x="2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7194D-CC4C-4B1D-BD6D-2310390AFA25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D19A5-B8C6-4F02-BF38-5AFF331C5E9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16385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R" dirty="0" smtClean="0"/>
              <a:t>Para que una iglesia pueda transformar a un pueblo, debe de comprender su misión educativa.  Jesús es el mejor ejemplo o modelo</a:t>
            </a:r>
            <a:r>
              <a:rPr lang="es-PR" baseline="0" dirty="0" smtClean="0"/>
              <a:t> de enseñanza. </a:t>
            </a:r>
          </a:p>
          <a:p>
            <a:r>
              <a:rPr lang="es-PR" baseline="0" dirty="0" smtClean="0"/>
              <a:t>Para eso tenemos que tener un plan educativo transformador.  </a:t>
            </a:r>
          </a:p>
          <a:p>
            <a:endParaRPr lang="es-PR" baseline="0" dirty="0" smtClean="0"/>
          </a:p>
          <a:p>
            <a:r>
              <a:rPr lang="es-PR" baseline="0" dirty="0" smtClean="0"/>
              <a:t>Plan educativo: ¿Conoces cual es el plan educativo de la biblia? Porque para poder transformar a un pueblo, debemos de comenzar con lo esencial. La educación.</a:t>
            </a:r>
          </a:p>
          <a:p>
            <a:r>
              <a:rPr lang="es-PR" baseline="0" dirty="0" smtClean="0"/>
              <a:t>De hecho, los misioneros cuando comenzaron a predicar en PR, no comenzaron haciendo iglesias, comenzaron haciendo escuelas bíblicas.</a:t>
            </a:r>
          </a:p>
          <a:p>
            <a:r>
              <a:rPr lang="es-PR" baseline="0" dirty="0" smtClean="0"/>
              <a:t>Cuando analizamos la vida de Jesús, dice el texto que el enseñaba…  </a:t>
            </a:r>
          </a:p>
          <a:p>
            <a:endParaRPr lang="es-PR" baseline="0" dirty="0" smtClean="0"/>
          </a:p>
          <a:p>
            <a:r>
              <a:rPr lang="es-PR" baseline="0" dirty="0" smtClean="0"/>
              <a:t>Parte de su plan transformador, Liberador era enseñar.</a:t>
            </a:r>
          </a:p>
          <a:p>
            <a:endParaRPr lang="es-PR" baseline="0" dirty="0" smtClean="0"/>
          </a:p>
          <a:p>
            <a:r>
              <a:rPr lang="es-PR" baseline="0" dirty="0" smtClean="0"/>
              <a:t>Cual era el plan de Jesús? </a:t>
            </a:r>
          </a:p>
          <a:p>
            <a:r>
              <a:rPr lang="es-PR" baseline="0" dirty="0" smtClean="0"/>
              <a:t>1. La vida fue su principal estrategias para motivar a los discípulos a participar del reino de Dios. A creer la buena noticia que les proclamaba y a comprometerse con la transformación.  El fue reconocido como Maestro, </a:t>
            </a:r>
            <a:r>
              <a:rPr lang="es-PR" baseline="0" dirty="0" err="1" smtClean="0"/>
              <a:t>Rabi</a:t>
            </a:r>
            <a:r>
              <a:rPr lang="es-PR" baseline="0" dirty="0" smtClean="0"/>
              <a:t> por sus enseñanzas. </a:t>
            </a:r>
          </a:p>
          <a:p>
            <a:r>
              <a:rPr lang="es-PR" baseline="0" dirty="0" smtClean="0"/>
              <a:t>2. Discípulos: Jesús llama a su estudiante discípulo. El discípulo es la razón de ser de la educación cristiana y de la iglesia misma. Jesús llama a sus discípulos y la misión era transformar a un pueblo.  Jesús considero la diversidad entre sus discípulos para presentar su enseñanza.  La iglesia debe de considerar la diversidad de la gente que llega a sus templos para que se sientan discípulos, se sientan convocados por Dios. </a:t>
            </a:r>
          </a:p>
          <a:p>
            <a:r>
              <a:rPr lang="es-PR" baseline="0" dirty="0" smtClean="0"/>
              <a:t>3. Proceso de enseñanza-aprendizaje:  Variedad de estrategias de enseñanzas…  Uso parábolas, sermones, Milagros y acciones simbólicas.</a:t>
            </a:r>
          </a:p>
          <a:p>
            <a:endParaRPr lang="es-PR" baseline="0" dirty="0" smtClean="0"/>
          </a:p>
          <a:p>
            <a:r>
              <a:rPr lang="es-PR" baseline="0" dirty="0" smtClean="0"/>
              <a:t>4. Recursos instruccionales: Jesús necesitó recursos como el lugar donde enseñaba. La tarea de Jesús no se limito a un salón de clases. Podía enseñar en las sinagogas, cerca del mar, en la montaña, en el camino, etc.  En Mateo 5:1 Jesús tuvo que subir al monte para enseñarles. El hecho de subir al monte fue la </a:t>
            </a:r>
            <a:r>
              <a:rPr lang="es-PR" baseline="0" dirty="0" err="1" smtClean="0"/>
              <a:t>extrategia</a:t>
            </a:r>
            <a:r>
              <a:rPr lang="es-PR" baseline="0" dirty="0" smtClean="0"/>
              <a:t> que ayudó para </a:t>
            </a:r>
            <a:r>
              <a:rPr lang="es-PR" baseline="0" dirty="0" err="1" smtClean="0"/>
              <a:t>ue</a:t>
            </a:r>
            <a:r>
              <a:rPr lang="es-PR" baseline="0" dirty="0" smtClean="0"/>
              <a:t> l multitud le escuchara mejor. </a:t>
            </a:r>
          </a:p>
          <a:p>
            <a:endParaRPr lang="es-PR" baseline="0" dirty="0" smtClean="0"/>
          </a:p>
          <a:p>
            <a:r>
              <a:rPr lang="es-PR" baseline="0" dirty="0" smtClean="0"/>
              <a:t>Ejemplos como estos que Jesús llegó como facilitador de su enseñanza. </a:t>
            </a:r>
          </a:p>
          <a:p>
            <a:endParaRPr lang="es-PR" baseline="0" dirty="0" smtClean="0"/>
          </a:p>
          <a:p>
            <a:r>
              <a:rPr lang="es-PR" baseline="0" dirty="0" smtClean="0"/>
              <a:t>5. Evaluación: Resultado de su enseñanza.  Un buen maestro se mide, por el resultado de su enseñanza. La evaluación es una responsabilidad ministerial. </a:t>
            </a:r>
          </a:p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D19A5-B8C6-4F02-BF38-5AFF331C5E96}" type="slidenum">
              <a:rPr lang="es-PR" smtClean="0"/>
              <a:t>5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299376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R" dirty="0" smtClean="0"/>
              <a:t>El hecho que </a:t>
            </a:r>
            <a:r>
              <a:rPr lang="es-PR" dirty="0" err="1" smtClean="0"/>
              <a:t>que</a:t>
            </a:r>
            <a:r>
              <a:rPr lang="es-PR" dirty="0" smtClean="0"/>
              <a:t> podamos entender que la iglesia</a:t>
            </a:r>
            <a:r>
              <a:rPr lang="es-PR" baseline="0" dirty="0" smtClean="0"/>
              <a:t> tiene una responsabilidad de educar para poder transformar es muy importante.  El concepto transformador viene del propósito que dirige a la iglesia para transformar la vida del creyente. </a:t>
            </a:r>
          </a:p>
          <a:p>
            <a:endParaRPr lang="es-PR" baseline="0" dirty="0" smtClean="0"/>
          </a:p>
          <a:p>
            <a:r>
              <a:rPr lang="es-PR" baseline="0" dirty="0" smtClean="0"/>
              <a:t>Transformar es hacer cambiar de forma o de condiciones a una persona…. En el NT el concepto transformación es usado para explicar el cambio de una nueva naturaleza, todo con la ayuda del ES. </a:t>
            </a:r>
          </a:p>
          <a:p>
            <a:endParaRPr lang="es-PR" baseline="0" dirty="0" smtClean="0"/>
          </a:p>
          <a:p>
            <a:r>
              <a:rPr lang="es-PR" baseline="0" dirty="0" smtClean="0"/>
              <a:t>Misión de Jesús: Transformar un pensamiento. Esto tiene que ver con la famosa liberación de un rey.</a:t>
            </a:r>
          </a:p>
          <a:p>
            <a:r>
              <a:rPr lang="es-PR" baseline="0" dirty="0" smtClean="0"/>
              <a:t>Por eso entiendo que la transformación comienza en nosotros, cambiando un pensamiento. </a:t>
            </a:r>
          </a:p>
          <a:p>
            <a:endParaRPr lang="es-PR" baseline="0" dirty="0" smtClean="0"/>
          </a:p>
          <a:p>
            <a:r>
              <a:rPr lang="es-PR" baseline="0" dirty="0" err="1" smtClean="0"/>
              <a:t>Oistes</a:t>
            </a:r>
            <a:r>
              <a:rPr lang="es-PR" baseline="0" dirty="0" smtClean="0"/>
              <a:t> que fue dicho…..    Esa fue su enseñanza mayor….   El reino de los cielos es….</a:t>
            </a:r>
          </a:p>
          <a:p>
            <a:endParaRPr lang="es-PR" dirty="0" smtClean="0"/>
          </a:p>
          <a:p>
            <a:endParaRPr lang="es-PR" dirty="0" smtClean="0"/>
          </a:p>
          <a:p>
            <a:r>
              <a:rPr lang="es-PR" dirty="0" err="1" smtClean="0"/>
              <a:t>Conocereis</a:t>
            </a:r>
            <a:r>
              <a:rPr lang="es-PR" dirty="0" smtClean="0"/>
              <a:t> la verdad y la verdad os hará libre</a:t>
            </a:r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D19A5-B8C6-4F02-BF38-5AFF331C5E96}" type="slidenum">
              <a:rPr lang="es-PR" smtClean="0"/>
              <a:t>6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97402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R" dirty="0" smtClean="0"/>
              <a:t>La iglesia esta llamada a imitar a Jesús. El llamado</a:t>
            </a:r>
            <a:r>
              <a:rPr lang="es-PR" baseline="0" dirty="0" smtClean="0"/>
              <a:t> de Jesús es que antes de irte a predicar, tienes que educar a tu pueblo. Antes que ellos que comienza en cualquier proceso, deben de ser discipulados. </a:t>
            </a:r>
          </a:p>
          <a:p>
            <a:endParaRPr lang="es-PR" dirty="0" smtClean="0"/>
          </a:p>
          <a:p>
            <a:r>
              <a:rPr lang="es-PR" dirty="0" smtClean="0"/>
              <a:t>El</a:t>
            </a:r>
            <a:r>
              <a:rPr lang="es-PR" baseline="0" dirty="0" smtClean="0"/>
              <a:t> tema de este año es un reto para la iglesia y un llamado a estar preparados. ¿como o cuando se que estoy preparado?</a:t>
            </a:r>
          </a:p>
          <a:p>
            <a:r>
              <a:rPr lang="es-PR" baseline="0" dirty="0" smtClean="0"/>
              <a:t>Cuando entiendas que tu ministerio principal es educar a la comunidad. </a:t>
            </a:r>
          </a:p>
          <a:p>
            <a:r>
              <a:rPr lang="es-PR" baseline="0" dirty="0" smtClean="0"/>
              <a:t>El poder de la transformación comienza.</a:t>
            </a:r>
          </a:p>
          <a:p>
            <a:endParaRPr lang="es-PR" baseline="0" dirty="0" smtClean="0"/>
          </a:p>
          <a:p>
            <a:r>
              <a:rPr lang="es-PR" baseline="0" dirty="0" smtClean="0"/>
              <a:t>El texto de mateo, nos hace una invitación….. Salgan y recorran sus ciudades y enseñen la palabra de Dios…..</a:t>
            </a:r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D19A5-B8C6-4F02-BF38-5AFF331C5E96}" type="slidenum">
              <a:rPr lang="es-PR" smtClean="0"/>
              <a:t>7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4771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13497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23176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73761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26023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77569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21767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38394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48155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8130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07452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24714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EC5E-B443-4705-970A-E40AB3583BED}" type="datetimeFigureOut">
              <a:rPr lang="es-PR" smtClean="0"/>
              <a:t>02/07/2015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46EBA-DD3F-4D29-B58F-89D6026DBBAA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91273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PR" sz="4800" dirty="0" smtClean="0">
                <a:latin typeface="Bodoni MT Black" panose="02070A03080606020203" pitchFamily="18" charset="0"/>
              </a:rPr>
              <a:t>Estamos listos en Cristo, para TRANSFORMAR a un </a:t>
            </a:r>
            <a:r>
              <a:rPr lang="es-PR" sz="4800" dirty="0" smtClean="0">
                <a:latin typeface="Bodoni MT Black" panose="02070A03080606020203" pitchFamily="18" charset="0"/>
              </a:rPr>
              <a:t>pueblo I</a:t>
            </a:r>
            <a:br>
              <a:rPr lang="es-PR" sz="4800" dirty="0" smtClean="0">
                <a:latin typeface="Bodoni MT Black" panose="02070A03080606020203" pitchFamily="18" charset="0"/>
              </a:rPr>
            </a:br>
            <a:r>
              <a:rPr lang="es-PR" sz="4800" dirty="0" smtClean="0">
                <a:latin typeface="Bodoni MT Black" panose="02070A03080606020203" pitchFamily="18" charset="0"/>
              </a:rPr>
              <a:t>“</a:t>
            </a:r>
            <a:r>
              <a:rPr lang="es-PR" sz="4800" dirty="0" smtClean="0">
                <a:latin typeface="Bodoni MT Black" panose="02070A03080606020203" pitchFamily="18" charset="0"/>
              </a:rPr>
              <a:t>Enseñando”</a:t>
            </a:r>
            <a:endParaRPr lang="es-PR" sz="4800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R" dirty="0" smtClean="0"/>
              <a:t>Por Pastor Carlos Armando López</a:t>
            </a:r>
          </a:p>
          <a:p>
            <a:r>
              <a:rPr lang="es-PR" dirty="0" smtClean="0"/>
              <a:t>Miércoles 1 de julio de 2015</a:t>
            </a:r>
          </a:p>
          <a:p>
            <a:r>
              <a:rPr lang="es-PR" dirty="0" smtClean="0"/>
              <a:t>Aniversario 69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76136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dirty="0" smtClean="0">
                <a:latin typeface="Bleeding Cowboys" panose="02000000000000000000" pitchFamily="2" charset="0"/>
              </a:rPr>
              <a:t>Texto Base</a:t>
            </a:r>
            <a:endParaRPr lang="es-PR" dirty="0">
              <a:latin typeface="Bleeding Cowboys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Recorría Jesús todas las ciudades y aldeas, enseñando en las sinagogas de ellos, y predicando el evangelio del reino, y sanando toda enfermedad y toda dolencia en el pueblo.(E) </a:t>
            </a:r>
          </a:p>
          <a:p>
            <a:pPr marL="0" indent="0">
              <a:buNone/>
            </a:pPr>
            <a:r>
              <a:rPr lang="es-E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(Mat 9:35)</a:t>
            </a:r>
          </a:p>
          <a:p>
            <a:pPr marL="0" indent="0">
              <a:buNone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0796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R" sz="7200" dirty="0" smtClean="0">
                <a:latin typeface="Anastasia" pitchFamily="2" charset="0"/>
              </a:rPr>
              <a:t> ¿Qué es Transformación? </a:t>
            </a:r>
            <a:endParaRPr lang="es-PR" sz="7200" dirty="0">
              <a:latin typeface="Anastasia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4469" y="24594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PR"/>
          </a:p>
        </p:txBody>
      </p:sp>
      <p:sp>
        <p:nvSpPr>
          <p:cNvPr id="5" name="TextBox 4"/>
          <p:cNvSpPr txBox="1"/>
          <p:nvPr/>
        </p:nvSpPr>
        <p:spPr>
          <a:xfrm>
            <a:off x="1229710" y="2060020"/>
            <a:ext cx="7472855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Metamorfoo</a:t>
            </a:r>
            <a:r>
              <a:rPr lang="en-US" sz="2000" dirty="0" smtClean="0"/>
              <a:t>: «</a:t>
            </a:r>
            <a:r>
              <a:rPr lang="en-US" sz="2000" dirty="0" err="1"/>
              <a:t>transformaos</a:t>
            </a:r>
            <a:r>
              <a:rPr lang="en-US" sz="2000" dirty="0"/>
              <a:t>»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u="sng" dirty="0"/>
              <a:t>Rom_12:2 : «</a:t>
            </a:r>
            <a:r>
              <a:rPr lang="en-US" sz="2000" u="sng" dirty="0" err="1"/>
              <a:t>somos</a:t>
            </a:r>
            <a:r>
              <a:rPr lang="en-US" sz="2000" u="sng" dirty="0"/>
              <a:t> </a:t>
            </a:r>
            <a:r>
              <a:rPr lang="en-US" sz="2000" u="sng" dirty="0" err="1"/>
              <a:t>transformados</a:t>
            </a:r>
            <a:r>
              <a:rPr lang="en-US" sz="2000" u="sng" dirty="0"/>
              <a:t>» </a:t>
            </a:r>
            <a:endParaRPr lang="en-US" sz="2000" u="sng" dirty="0" smtClean="0"/>
          </a:p>
          <a:p>
            <a:r>
              <a:rPr lang="en-US" sz="2000" u="sng" dirty="0" smtClean="0"/>
              <a:t>(</a:t>
            </a:r>
            <a:r>
              <a:rPr lang="en-US" sz="2000" u="sng" dirty="0"/>
              <a:t>RV: «</a:t>
            </a:r>
            <a:r>
              <a:rPr lang="en-US" sz="2000" u="sng" dirty="0" err="1"/>
              <a:t>reformaos</a:t>
            </a:r>
            <a:r>
              <a:rPr lang="en-US" sz="2000" u="sng" dirty="0"/>
              <a:t>»); 2Co_3:18; </a:t>
            </a:r>
            <a:r>
              <a:rPr lang="en-US" sz="2000" u="sng" dirty="0" smtClean="0"/>
              <a:t> </a:t>
            </a:r>
            <a:r>
              <a:rPr lang="en-US" sz="2000" u="sng" dirty="0"/>
              <a:t>TRANSFIGURAR.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9710" y="3137238"/>
            <a:ext cx="6875857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PR" dirty="0" smtClean="0"/>
              <a:t>Transformación es el proceso natural que debe de pasar el ser humano </a:t>
            </a:r>
          </a:p>
          <a:p>
            <a:r>
              <a:rPr lang="es-PR" dirty="0" smtClean="0"/>
              <a:t>para experimentar CAMBIOS positivos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27353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R" sz="7200" dirty="0" smtClean="0">
                <a:latin typeface="Anastasia" pitchFamily="2" charset="0"/>
                <a:cs typeface="Aharoni" panose="02010803020104030203" pitchFamily="2" charset="-79"/>
              </a:rPr>
              <a:t>Proceso de Transformación</a:t>
            </a:r>
            <a:endParaRPr lang="es-PR" sz="7200" dirty="0">
              <a:latin typeface="Anastasia" pitchFamily="2" charset="0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177862"/>
            <a:ext cx="2362200" cy="1450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/>
              <a:t>E</a:t>
            </a:r>
            <a:r>
              <a:rPr lang="es-PR" dirty="0" smtClean="0"/>
              <a:t>nseñando</a:t>
            </a:r>
            <a:endParaRPr lang="es-PR" dirty="0"/>
          </a:p>
        </p:txBody>
      </p:sp>
      <p:sp>
        <p:nvSpPr>
          <p:cNvPr id="5" name="Oval 4"/>
          <p:cNvSpPr/>
          <p:nvPr/>
        </p:nvSpPr>
        <p:spPr>
          <a:xfrm>
            <a:off x="4716614" y="1963429"/>
            <a:ext cx="2068008" cy="16603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/>
              <a:t>P</a:t>
            </a:r>
            <a:r>
              <a:rPr lang="es-PR" dirty="0" smtClean="0"/>
              <a:t>redicando</a:t>
            </a:r>
            <a:endParaRPr lang="es-PR" dirty="0"/>
          </a:p>
        </p:txBody>
      </p:sp>
      <p:sp>
        <p:nvSpPr>
          <p:cNvPr id="6" name="Isosceles Triangle 5"/>
          <p:cNvSpPr/>
          <p:nvPr/>
        </p:nvSpPr>
        <p:spPr>
          <a:xfrm>
            <a:off x="8945082" y="4303986"/>
            <a:ext cx="2558429" cy="1324303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 smtClean="0"/>
              <a:t>Sanando 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90451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17334" y="327378"/>
            <a:ext cx="57460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6600" dirty="0" smtClean="0">
                <a:latin typeface="Agency FB" panose="020B0503020202020204" pitchFamily="34" charset="0"/>
              </a:rPr>
              <a:t>Enseñando </a:t>
            </a:r>
            <a:endParaRPr lang="es-PR" dirty="0">
              <a:latin typeface="Agency FB" panose="020B05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32" y="1699501"/>
            <a:ext cx="2600202" cy="262978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299648" y="1956440"/>
            <a:ext cx="5663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gency FB" panose="020B0503020202020204" pitchFamily="34" charset="0"/>
              </a:rPr>
              <a:t>enseñando en las sinagogas de </a:t>
            </a:r>
            <a:r>
              <a:rPr lang="es-ES" sz="3600" dirty="0" smtClean="0">
                <a:latin typeface="Agency FB" panose="020B0503020202020204" pitchFamily="34" charset="0"/>
              </a:rPr>
              <a:t>ellos…</a:t>
            </a:r>
            <a:endParaRPr lang="es-PR" sz="3600" dirty="0">
              <a:latin typeface="Agency FB" panose="020B05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6622" y="3115733"/>
            <a:ext cx="59993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dirty="0" smtClean="0">
                <a:latin typeface="Blackadder ITC" panose="04020505051007020D02" pitchFamily="82" charset="0"/>
              </a:rPr>
              <a:t>“</a:t>
            </a:r>
            <a:r>
              <a:rPr lang="es-PR" sz="2800" dirty="0" smtClean="0">
                <a:latin typeface="Blackadder ITC" panose="04020505051007020D02" pitchFamily="82" charset="0"/>
              </a:rPr>
              <a:t>De nuestras clases pueden salir personas cambiadas para bendición del mundo”  </a:t>
            </a:r>
          </a:p>
          <a:p>
            <a:r>
              <a:rPr lang="es-PR" sz="2800" dirty="0" smtClean="0">
                <a:latin typeface="Anastasia" pitchFamily="2" charset="0"/>
                <a:cs typeface="Andalus" panose="02020603050405020304" pitchFamily="18" charset="-78"/>
              </a:rPr>
              <a:t>J.M. Price</a:t>
            </a:r>
            <a:endParaRPr lang="es-PR" sz="2800" dirty="0">
              <a:latin typeface="Anastasia" pitchFamily="2" charset="0"/>
              <a:cs typeface="Andalus" panose="02020603050405020304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409" y="4842250"/>
            <a:ext cx="6559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4000" dirty="0" smtClean="0">
                <a:latin typeface="Bebas Neue" panose="020B0606020202050201" pitchFamily="34" charset="0"/>
              </a:rPr>
              <a:t>¿Cuál era el plan educativo de Jesús?</a:t>
            </a:r>
            <a:endParaRPr lang="es-PR" sz="4000" dirty="0">
              <a:latin typeface="Bebas Neue" panose="020B0606020202050201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20771" y="4798245"/>
            <a:ext cx="2390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dirty="0" smtClean="0"/>
              <a:t>La vida como estrategia</a:t>
            </a:r>
            <a:endParaRPr lang="es-PR" dirty="0"/>
          </a:p>
        </p:txBody>
      </p:sp>
      <p:sp>
        <p:nvSpPr>
          <p:cNvPr id="13" name="TextBox 12"/>
          <p:cNvSpPr txBox="1"/>
          <p:nvPr/>
        </p:nvSpPr>
        <p:spPr>
          <a:xfrm>
            <a:off x="8320771" y="5102879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dirty="0" smtClean="0"/>
              <a:t>Discípulos </a:t>
            </a:r>
            <a:endParaRPr lang="es-PR" dirty="0"/>
          </a:p>
        </p:txBody>
      </p:sp>
      <p:sp>
        <p:nvSpPr>
          <p:cNvPr id="14" name="TextBox 13"/>
          <p:cNvSpPr txBox="1"/>
          <p:nvPr/>
        </p:nvSpPr>
        <p:spPr>
          <a:xfrm>
            <a:off x="8320771" y="5465094"/>
            <a:ext cx="3426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dirty="0"/>
              <a:t>Proceso de </a:t>
            </a:r>
            <a:r>
              <a:rPr lang="es-PR" dirty="0" smtClean="0"/>
              <a:t>enseñanza-aprendizaje</a:t>
            </a:r>
            <a:endParaRPr lang="es-PR" dirty="0"/>
          </a:p>
          <a:p>
            <a:endParaRPr lang="es-PR" dirty="0"/>
          </a:p>
        </p:txBody>
      </p:sp>
      <p:sp>
        <p:nvSpPr>
          <p:cNvPr id="15" name="TextBox 14"/>
          <p:cNvSpPr txBox="1"/>
          <p:nvPr/>
        </p:nvSpPr>
        <p:spPr>
          <a:xfrm>
            <a:off x="8320771" y="5819098"/>
            <a:ext cx="247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dirty="0" smtClean="0"/>
              <a:t>Recursos instruccionales</a:t>
            </a:r>
            <a:endParaRPr lang="es-PR" dirty="0"/>
          </a:p>
        </p:txBody>
      </p:sp>
      <p:sp>
        <p:nvSpPr>
          <p:cNvPr id="16" name="TextBox 15"/>
          <p:cNvSpPr txBox="1"/>
          <p:nvPr/>
        </p:nvSpPr>
        <p:spPr>
          <a:xfrm>
            <a:off x="8341926" y="6165985"/>
            <a:ext cx="1242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dirty="0" smtClean="0"/>
              <a:t>Evaluación 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6114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4" grpId="0"/>
      <p:bldP spid="15" grpId="0" build="p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43467"/>
            <a:ext cx="3730508" cy="861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PR" sz="5000" dirty="0" smtClean="0">
                <a:latin typeface="Bebas Neue" panose="020B0606020202050201" pitchFamily="34" charset="0"/>
              </a:rPr>
              <a:t>Transformador</a:t>
            </a:r>
            <a:r>
              <a:rPr lang="es-PR" sz="5000" dirty="0" smtClean="0"/>
              <a:t>:</a:t>
            </a:r>
            <a:endParaRPr lang="es-PR" sz="5000" dirty="0"/>
          </a:p>
        </p:txBody>
      </p:sp>
      <p:sp>
        <p:nvSpPr>
          <p:cNvPr id="5" name="TextBox 4"/>
          <p:cNvSpPr txBox="1"/>
          <p:nvPr/>
        </p:nvSpPr>
        <p:spPr>
          <a:xfrm>
            <a:off x="4340108" y="907611"/>
            <a:ext cx="722665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000" dirty="0" smtClean="0">
                <a:latin typeface="Bebas Neue" panose="020B0606020202050201" pitchFamily="34" charset="0"/>
              </a:rPr>
              <a:t>…del </a:t>
            </a:r>
            <a:r>
              <a:rPr lang="es-PR" sz="2000" dirty="0">
                <a:latin typeface="Bebas Neue" panose="020B0606020202050201" pitchFamily="34" charset="0"/>
              </a:rPr>
              <a:t>propósito que dirige a la iglesia para transformar la vida del creyente. </a:t>
            </a:r>
          </a:p>
          <a:p>
            <a:endParaRPr lang="es-PR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3548"/>
            <a:ext cx="3631122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PR" sz="4400" dirty="0" smtClean="0">
                <a:latin typeface="Bebas Neue" panose="020B0606020202050201" pitchFamily="34" charset="0"/>
              </a:rPr>
              <a:t>Misión de Jesús:</a:t>
            </a:r>
            <a:endParaRPr lang="es-PR" sz="4400" dirty="0">
              <a:latin typeface="Bebas Neue" panose="020B0606020202050201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7770" y="1996151"/>
            <a:ext cx="4299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 smtClean="0">
                <a:latin typeface="Bebas Neue" panose="020B0606020202050201" pitchFamily="34" charset="0"/>
              </a:rPr>
              <a:t>Transformar un pensamiento</a:t>
            </a:r>
            <a:endParaRPr lang="es-PR" sz="3200" dirty="0">
              <a:latin typeface="Bebas Neue" panose="020B0606020202050201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534" y="2823661"/>
            <a:ext cx="2717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800" dirty="0" smtClean="0">
                <a:latin typeface="Bebas Neue" panose="020B0606020202050201" pitchFamily="34" charset="0"/>
              </a:rPr>
              <a:t>El reino de los cielos</a:t>
            </a:r>
            <a:endParaRPr lang="es-PR" sz="2800" dirty="0">
              <a:latin typeface="Bebas Neue" panose="020B0606020202050201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672" y="2568316"/>
            <a:ext cx="3619138" cy="26775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940" y="2554357"/>
            <a:ext cx="3524250" cy="2647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98878" y="3085271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dirty="0" smtClean="0">
                <a:latin typeface="Bebas Neue" panose="020B0606020202050201" pitchFamily="34" charset="0"/>
              </a:rPr>
              <a:t>El rey que esperaban</a:t>
            </a:r>
            <a:endParaRPr lang="es-PR" dirty="0">
              <a:latin typeface="Bebas Neue" panose="020B0606020202050201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5896" y="3721306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000" dirty="0" smtClean="0">
                <a:latin typeface="Bebas Neue" panose="020B0606020202050201" pitchFamily="34" charset="0"/>
              </a:rPr>
              <a:t>El rey que llego</a:t>
            </a:r>
            <a:endParaRPr lang="es-PR" sz="2000" dirty="0">
              <a:latin typeface="Bebas Neue" panose="020B0606020202050201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3193" y="3878332"/>
            <a:ext cx="2792752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PR" sz="4000" dirty="0" smtClean="0">
                <a:latin typeface="Bebas Neue" panose="020B0606020202050201" pitchFamily="34" charset="0"/>
              </a:rPr>
              <a:t>LIBERACIÓN</a:t>
            </a:r>
            <a:r>
              <a:rPr lang="es-PR" dirty="0" smtClean="0"/>
              <a:t>:</a:t>
            </a:r>
            <a:endParaRPr lang="es-PR" dirty="0"/>
          </a:p>
        </p:txBody>
      </p:sp>
      <p:sp>
        <p:nvSpPr>
          <p:cNvPr id="14" name="TextBox 13"/>
          <p:cNvSpPr txBox="1"/>
          <p:nvPr/>
        </p:nvSpPr>
        <p:spPr>
          <a:xfrm>
            <a:off x="2979199" y="4551487"/>
            <a:ext cx="2318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400" dirty="0" smtClean="0">
                <a:latin typeface="Bebas Neue" panose="020B0606020202050201" pitchFamily="34" charset="0"/>
              </a:rPr>
              <a:t>La enseñanza libera.</a:t>
            </a:r>
            <a:endParaRPr lang="es-PR" sz="2400" dirty="0">
              <a:latin typeface="Bebas Neue" panose="020B0606020202050201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5334" y="5508978"/>
            <a:ext cx="10584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ebas Neue" panose="020B0606020202050201" pitchFamily="34" charset="0"/>
              </a:rPr>
              <a:t>Juan 8:30-32  </a:t>
            </a:r>
            <a:r>
              <a:rPr lang="es-ES" sz="2000" dirty="0">
                <a:latin typeface="Bebas Neue" panose="020B0606020202050201" pitchFamily="34" charset="0"/>
              </a:rPr>
              <a:t>Hablando él estas cosas,  muchos creyeron en él</a:t>
            </a:r>
            <a:r>
              <a:rPr lang="es-ES" sz="2000" dirty="0" smtClean="0">
                <a:latin typeface="Bebas Neue" panose="020B0606020202050201" pitchFamily="34" charset="0"/>
              </a:rPr>
              <a:t>.  </a:t>
            </a:r>
            <a:r>
              <a:rPr lang="es-ES" sz="2000" dirty="0">
                <a:latin typeface="Bebas Neue" panose="020B0606020202050201" pitchFamily="34" charset="0"/>
              </a:rPr>
              <a:t>Dijo entonces Jesús a los judíos que habían creído en </a:t>
            </a:r>
            <a:r>
              <a:rPr lang="es-ES" sz="2000" dirty="0" smtClean="0">
                <a:latin typeface="Bebas Neue" panose="020B0606020202050201" pitchFamily="34" charset="0"/>
              </a:rPr>
              <a:t>él: Si </a:t>
            </a:r>
            <a:r>
              <a:rPr lang="es-ES" sz="2000" dirty="0">
                <a:latin typeface="Bebas Neue" panose="020B0606020202050201" pitchFamily="34" charset="0"/>
              </a:rPr>
              <a:t>vosotros permaneciereis en mi palabra,  seréis verdaderamente mis discípulos; </a:t>
            </a:r>
          </a:p>
          <a:p>
            <a:r>
              <a:rPr lang="es-ES" sz="2400" dirty="0" smtClean="0">
                <a:latin typeface="Bebas Neue" panose="020B0606020202050201" pitchFamily="34" charset="0"/>
              </a:rPr>
              <a:t>  </a:t>
            </a:r>
            <a:r>
              <a:rPr lang="es-ES" sz="2400" b="1" dirty="0">
                <a:latin typeface="Bebas Neue" panose="020B0606020202050201" pitchFamily="34" charset="0"/>
              </a:rPr>
              <a:t>y conoceréis la verdad,  y la verdad os hará libres. </a:t>
            </a:r>
          </a:p>
          <a:p>
            <a:endParaRPr lang="es-PR" sz="2400" b="1" dirty="0"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7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7.40741E-7 L 3.75E-6 -0.2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2708" y="468923"/>
            <a:ext cx="6495689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PR" sz="3200" dirty="0" smtClean="0">
                <a:latin typeface="Bebas Neue" panose="020B0606020202050201" pitchFamily="34" charset="0"/>
              </a:rPr>
              <a:t>Estamos listos para discipular a un pueblo</a:t>
            </a:r>
            <a:endParaRPr lang="es-PR" sz="3200" dirty="0">
              <a:latin typeface="Bebas Neue" panose="020B060602020205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708" y="1383322"/>
            <a:ext cx="5711820" cy="7386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PR" sz="2800" dirty="0">
                <a:latin typeface="Bebas Neue" panose="020B0606020202050201" pitchFamily="34" charset="0"/>
              </a:rPr>
              <a:t>¿como o cuando se que estoy preparado?</a:t>
            </a:r>
          </a:p>
          <a:p>
            <a:endParaRPr lang="es-PR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168769" y="2356338"/>
            <a:ext cx="558210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PR" dirty="0" smtClean="0"/>
              <a:t>Cuando tengas claro que tu llamado principal es enseñar, </a:t>
            </a:r>
          </a:p>
          <a:p>
            <a:r>
              <a:rPr lang="es-PR" dirty="0" smtClean="0"/>
              <a:t>transformando un pensamiento, transformando vidas</a:t>
            </a:r>
            <a:endParaRPr lang="es-PR" dirty="0"/>
          </a:p>
        </p:txBody>
      </p:sp>
      <p:sp>
        <p:nvSpPr>
          <p:cNvPr id="7" name="TextBox 6"/>
          <p:cNvSpPr txBox="1"/>
          <p:nvPr/>
        </p:nvSpPr>
        <p:spPr>
          <a:xfrm>
            <a:off x="5720862" y="3175466"/>
            <a:ext cx="486222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PR" dirty="0" smtClean="0"/>
              <a:t>El modelo del plan de Jesús, responde </a:t>
            </a:r>
          </a:p>
          <a:p>
            <a:r>
              <a:rPr lang="es-PR" dirty="0" smtClean="0"/>
              <a:t>al principio del amor de Dios hacia la humanidad. </a:t>
            </a:r>
            <a:endParaRPr lang="es-PR" dirty="0"/>
          </a:p>
        </p:txBody>
      </p:sp>
      <p:sp>
        <p:nvSpPr>
          <p:cNvPr id="8" name="TextBox 7"/>
          <p:cNvSpPr txBox="1"/>
          <p:nvPr/>
        </p:nvSpPr>
        <p:spPr>
          <a:xfrm>
            <a:off x="562708" y="4806461"/>
            <a:ext cx="1107386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PR" sz="3600" dirty="0">
                <a:latin typeface="Bebas Neue" panose="020B0606020202050201" pitchFamily="34" charset="0"/>
              </a:rPr>
              <a:t>Salgan y recorran sus ciudades y enseñen la palabra de Dios…..</a:t>
            </a:r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06569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08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Bodoni MT Black" panose="02070A03080606020203" pitchFamily="18" charset="0"/>
              </a:rPr>
              <a:t>Estamos listos en Cristo, para TRANSFORMAR a un pueblo </a:t>
            </a:r>
            <a:r>
              <a:rPr lang="es-ES" dirty="0" smtClean="0">
                <a:latin typeface="Bodoni MT Black" panose="02070A03080606020203" pitchFamily="18" charset="0"/>
              </a:rPr>
              <a:t>II</a:t>
            </a:r>
            <a:br>
              <a:rPr lang="es-ES" dirty="0" smtClean="0">
                <a:latin typeface="Bodoni MT Black" panose="02070A03080606020203" pitchFamily="18" charset="0"/>
              </a:rPr>
            </a:br>
            <a:r>
              <a:rPr lang="es-ES" dirty="0" smtClean="0">
                <a:latin typeface="Bodoni MT Black" panose="02070A03080606020203" pitchFamily="18" charset="0"/>
              </a:rPr>
              <a:t>“Predicado”</a:t>
            </a:r>
            <a:endParaRPr lang="es-PR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R" dirty="0" smtClean="0"/>
              <a:t>Pastor Caros Amando </a:t>
            </a:r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888805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967</Words>
  <Application>Microsoft Office PowerPoint</Application>
  <PresentationFormat>Widescreen</PresentationFormat>
  <Paragraphs>86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Agency FB</vt:lpstr>
      <vt:lpstr>Aharoni</vt:lpstr>
      <vt:lpstr>Anastasia</vt:lpstr>
      <vt:lpstr>Andalus</vt:lpstr>
      <vt:lpstr>Arial</vt:lpstr>
      <vt:lpstr>Bebas Neue</vt:lpstr>
      <vt:lpstr>Blackadder ITC</vt:lpstr>
      <vt:lpstr>Bleeding Cowboys</vt:lpstr>
      <vt:lpstr>Bodoni MT Black</vt:lpstr>
      <vt:lpstr>Calibri</vt:lpstr>
      <vt:lpstr>Calibri Light</vt:lpstr>
      <vt:lpstr>Office Theme</vt:lpstr>
      <vt:lpstr>Estamos listos en Cristo, para TRANSFORMAR a un pueblo I “Enseñando”</vt:lpstr>
      <vt:lpstr>Texto Base</vt:lpstr>
      <vt:lpstr> ¿Qué es Transformación? </vt:lpstr>
      <vt:lpstr>Proceso de Transformación</vt:lpstr>
      <vt:lpstr>PowerPoint Presentation</vt:lpstr>
      <vt:lpstr>PowerPoint Presentation</vt:lpstr>
      <vt:lpstr>PowerPoint Presentation</vt:lpstr>
      <vt:lpstr>PowerPoint Presentation</vt:lpstr>
      <vt:lpstr>Estamos listos en Cristo, para TRANSFORMAR a un pueblo II “Predicado”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Estamos listos en Cristo, para TRANSFORMAR a un pueblo</dc:title>
  <dc:creator>Carlos Armando López Gerena</dc:creator>
  <cp:lastModifiedBy>Carlos Armando López Gerena</cp:lastModifiedBy>
  <cp:revision>24</cp:revision>
  <dcterms:created xsi:type="dcterms:W3CDTF">2015-07-01T01:29:51Z</dcterms:created>
  <dcterms:modified xsi:type="dcterms:W3CDTF">2015-07-02T19:11:39Z</dcterms:modified>
</cp:coreProperties>
</file>